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77" r:id="rId10"/>
    <p:sldId id="262" r:id="rId11"/>
    <p:sldId id="263" r:id="rId12"/>
    <p:sldId id="264" r:id="rId13"/>
    <p:sldId id="265" r:id="rId14"/>
    <p:sldId id="278" r:id="rId15"/>
    <p:sldId id="279" r:id="rId16"/>
    <p:sldId id="280" r:id="rId17"/>
    <p:sldId id="281" r:id="rId18"/>
    <p:sldId id="282" r:id="rId19"/>
    <p:sldId id="266" r:id="rId20"/>
    <p:sldId id="283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84" r:id="rId3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slide" Target="../slides/slide21.xml"/><Relationship Id="rId8" Type="http://schemas.openxmlformats.org/officeDocument/2006/relationships/slide" Target="../slides/slide19.xml"/><Relationship Id="rId7" Type="http://schemas.openxmlformats.org/officeDocument/2006/relationships/slide" Target="../slides/slide9.xml"/><Relationship Id="rId6" Type="http://schemas.openxmlformats.org/officeDocument/2006/relationships/slide" Target="../slides/slide8.xml"/><Relationship Id="rId5" Type="http://schemas.openxmlformats.org/officeDocument/2006/relationships/slide" Target="../slides/slide5.xml"/><Relationship Id="rId4" Type="http://schemas.openxmlformats.org/officeDocument/2006/relationships/slide" Target="../slides/slide4.xml"/><Relationship Id="rId3" Type="http://schemas.openxmlformats.org/officeDocument/2006/relationships/slide" Target="../slides/slide3.xml"/><Relationship Id="rId2" Type="http://schemas.openxmlformats.org/officeDocument/2006/relationships/image" Target="../media/image4.jpeg"/><Relationship Id="rId12" Type="http://schemas.openxmlformats.org/officeDocument/2006/relationships/slide" Target="../slides/slide26.xml"/><Relationship Id="rId11" Type="http://schemas.openxmlformats.org/officeDocument/2006/relationships/slide" Target="../slides/slide25.xml"/><Relationship Id="rId10" Type="http://schemas.openxmlformats.org/officeDocument/2006/relationships/slide" Target="../slides/slide2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4e3858257340b3c1#tid=67e671650d55a6000911205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7d08bb0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  <p:sp>
        <p:nvSpPr>
          <p:cNvPr id="4" name="C_0#auto_editor_catalog_0?lid=e0aa37302&amp;cid=e0aa37302&amp;vtp=1">
            <a:hlinkClick r:id="rId3" action="ppaction://hlinksldjump"/>
          </p:cNvPr>
          <p:cNvSpPr/>
          <p:nvPr/>
        </p:nvSpPr>
        <p:spPr>
          <a:xfrm>
            <a:off x="321868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C_0#auto_editor_catalog_0?lid=4953f3f51&amp;cid=4953f3f51&amp;vtp=1">
            <a:hlinkClick r:id="rId4" action="ppaction://hlinksldjump"/>
          </p:cNvPr>
          <p:cNvSpPr/>
          <p:nvPr/>
        </p:nvSpPr>
        <p:spPr>
          <a:xfrm>
            <a:off x="379476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endParaRPr lang="en-US" sz="2200" dirty="0"/>
          </a:p>
        </p:txBody>
      </p:sp>
      <p:sp>
        <p:nvSpPr>
          <p:cNvPr id="6" name="C_0#auto_editor_catalog_0?lid=9d9e9e22d&amp;cid=9d9e9e22d&amp;vtp=1">
            <a:hlinkClick r:id="rId5" action="ppaction://hlinksldjump"/>
          </p:cNvPr>
          <p:cNvSpPr/>
          <p:nvPr/>
        </p:nvSpPr>
        <p:spPr>
          <a:xfrm>
            <a:off x="437083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endParaRPr lang="en-US" sz="2200" dirty="0"/>
          </a:p>
        </p:txBody>
      </p:sp>
      <p:sp>
        <p:nvSpPr>
          <p:cNvPr id="7" name="C_0#auto_editor_catalog_0?lid=0a2d04dc4&amp;cid=0a2d04dc4&amp;vtp=1">
            <a:hlinkClick r:id="rId6" action="ppaction://hlinksldjump"/>
          </p:cNvPr>
          <p:cNvSpPr/>
          <p:nvPr/>
        </p:nvSpPr>
        <p:spPr>
          <a:xfrm>
            <a:off x="4946904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endParaRPr lang="en-US" sz="2200" dirty="0"/>
          </a:p>
        </p:txBody>
      </p:sp>
      <p:sp>
        <p:nvSpPr>
          <p:cNvPr id="8" name="C_0#auto_editor_catalog_0?lid=aa612ec4e&amp;cid=aa612ec4e&amp;vtp=1">
            <a:hlinkClick r:id="rId7" action="ppaction://hlinksldjump"/>
          </p:cNvPr>
          <p:cNvSpPr/>
          <p:nvPr/>
        </p:nvSpPr>
        <p:spPr>
          <a:xfrm>
            <a:off x="5522976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sz="2200" dirty="0"/>
          </a:p>
        </p:txBody>
      </p:sp>
      <p:sp>
        <p:nvSpPr>
          <p:cNvPr id="9" name="C_0#auto_editor_catalog_0?lid=d915854ed&amp;cid=d915854ed&amp;vtp=1">
            <a:hlinkClick r:id="rId8" action="ppaction://hlinksldjump"/>
          </p:cNvPr>
          <p:cNvSpPr/>
          <p:nvPr/>
        </p:nvSpPr>
        <p:spPr>
          <a:xfrm>
            <a:off x="6099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endParaRPr lang="en-US" sz="2200" dirty="0"/>
          </a:p>
        </p:txBody>
      </p:sp>
      <p:sp>
        <p:nvSpPr>
          <p:cNvPr id="10" name="C_0#auto_editor_catalog_0?lid=4a5adb1e8&amp;cid=4a5adb1e8&amp;vtp=1">
            <a:hlinkClick r:id="rId9" action="ppaction://hlinksldjump"/>
          </p:cNvPr>
          <p:cNvSpPr/>
          <p:nvPr/>
        </p:nvSpPr>
        <p:spPr>
          <a:xfrm>
            <a:off x="6675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endParaRPr lang="en-US" sz="2200" dirty="0"/>
          </a:p>
        </p:txBody>
      </p:sp>
      <p:sp>
        <p:nvSpPr>
          <p:cNvPr id="11" name="C_0#auto_editor_catalog_0?lid=9c01514e6&amp;cid=9c01514e6&amp;vtp=1">
            <a:hlinkClick r:id="rId10" action="ppaction://hlinksldjump"/>
          </p:cNvPr>
          <p:cNvSpPr/>
          <p:nvPr/>
        </p:nvSpPr>
        <p:spPr>
          <a:xfrm>
            <a:off x="7242048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</a:t>
            </a:r>
            <a:endParaRPr lang="en-US" sz="2200" dirty="0"/>
          </a:p>
        </p:txBody>
      </p:sp>
      <p:sp>
        <p:nvSpPr>
          <p:cNvPr id="12" name="C_0#auto_editor_catalog_0?lid=826c6cff2&amp;cid=826c6cff2&amp;vtp=1">
            <a:hlinkClick r:id="rId11" action="ppaction://hlinksldjump"/>
          </p:cNvPr>
          <p:cNvSpPr/>
          <p:nvPr/>
        </p:nvSpPr>
        <p:spPr>
          <a:xfrm>
            <a:off x="7818120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</a:t>
            </a:r>
            <a:endParaRPr lang="en-US" sz="2200" dirty="0"/>
          </a:p>
        </p:txBody>
      </p:sp>
      <p:sp>
        <p:nvSpPr>
          <p:cNvPr id="13" name="C_0#auto_editor_catalog_0?lid=da447e07e&amp;cid=da447e07e&amp;vtp=1">
            <a:hlinkClick r:id="rId12" action="ppaction://hlinksldjump"/>
          </p:cNvPr>
          <p:cNvSpPr/>
          <p:nvPr/>
        </p:nvSpPr>
        <p:spPr>
          <a:xfrm>
            <a:off x="8394192" y="6300216"/>
            <a:ext cx="429768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marL="0" algn="ctr">
              <a:lnSpc>
                <a:spcPct val="100000"/>
              </a:lnSpc>
            </a:pPr>
            <a:r>
              <a:rPr lang="en-US" sz="2200" b="1" i="0" u="sng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endParaRPr lang="en-US" sz="2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7d08bb024.fixed?color=0,173,163&amp;vtp=1&amp;bbb=1"/>
          <p:cNvSpPr/>
          <p:nvPr/>
        </p:nvSpPr>
        <p:spPr>
          <a:xfrm>
            <a:off x="0" y="2011680"/>
            <a:ext cx="1218895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5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</a:t>
            </a:r>
            <a:endParaRPr lang="en-US" altLang="zh-CN" sz="5000" dirty="0"/>
          </a:p>
        </p:txBody>
      </p:sp>
      <p:sp>
        <p:nvSpPr>
          <p:cNvPr id="3" name="C_1_BD#7d08bb024.fixed?color=0,173,163&amp;vtp=1&amp;bbb=1"/>
          <p:cNvSpPr/>
          <p:nvPr/>
        </p:nvSpPr>
        <p:spPr>
          <a:xfrm>
            <a:off x="466344" y="3675888"/>
            <a:ext cx="11018520" cy="12303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课时评价作业（二）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长征胜利万岁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4_1#aa612ec4e?pid=a124460b6&amp;color=0,0,0&amp;vtp=1&amp;bt=1&amp;bbb=1&amp;hb=1"/>
          <p:cNvSpPr/>
          <p:nvPr/>
        </p:nvSpPr>
        <p:spPr>
          <a:xfrm>
            <a:off x="612648" y="46800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spc="-5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扩写后的场面通过增加细节描写，如“战旗猎猎作响”“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铁蹄踏地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尘土飞扬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”等，使画面更加生动。同时，通过对百姓的描写，如</a:t>
            </a:r>
            <a:r>
              <a:rPr lang="en-US" altLang="zh-CN" sz="2800" b="0" i="0" spc="-5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老弱妇</a:t>
            </a:r>
            <a:endParaRPr lang="en-US" altLang="zh-CN" sz="2800" b="0" i="0" spc="-5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孺皆在其中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”“泪水在眼眶中打转”等，渲染了离别之情，使场面更加感人。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f42a0d48?pid=7d08bb024&amp;color=0,173,163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素养提升练</a:t>
            </a:r>
            <a:endParaRPr lang="en-US" altLang="zh-CN" sz="3200" dirty="0"/>
          </a:p>
        </p:txBody>
      </p:sp>
      <p:sp>
        <p:nvSpPr>
          <p:cNvPr id="3" name="QM_3_BD.15_1#b4c4d815c?pid=df42a0d48&amp;color=0,0,0&amp;vtp=1&amp;bbb=1&amp;hb=1"/>
          <p:cNvSpPr/>
          <p:nvPr/>
        </p:nvSpPr>
        <p:spPr>
          <a:xfrm>
            <a:off x="612648" y="117445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1934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第五次反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围剿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斗争失利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面对国民党调集的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50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面对规模空前的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铁桶围剿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面对党内严重的左倾教条主义错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误带来的生死存亡危机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中央红军不得不进行战略转移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86000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离开中央苏区时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没有谁能预知即将开始的远征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他们不过是怀揣着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一个简单的信念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改造中国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1#b4c4d815c?pid=df42a0d48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万里长征路遥迢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青史长留照古今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红军用脚步丈量出胜利的征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个省份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转战地域超过半个中国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翻越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多座高山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其中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座位于世界屋脊之上且终年积雪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渡过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多条河流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包括世界上最汹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涌的大江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走过了世界上海拔最高的广袤湿地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其面积几乎和法国的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面积相等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天上每日几十架飞机侦察轰炸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地下几十万大军围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追堵截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这支年轻的队伍平均每天急行军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公里以上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平均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天就遭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遇一次激烈的战斗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扭转敌我力量悬殊的劣势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战胜恶劣的自然环境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通过严峻的党内斗争的考验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，1936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四方面军同红一方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面军胜利会师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中国的西北角迎来了光焰万丈的日出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1#b4c4d815c?pid=df42a0d48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在这条征途上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年轻的共产党人以对国家的忧患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对民族的责任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担当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把自己的命运与中华民族的命运联系在一起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把军事上的战略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转移与政治上的战略转变联系在一起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把长征前进的大方向与建立抗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日的前进阵地联系在一起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创造了世界军事史的惊人奇迹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谱写下中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国革命史的光辉篇章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从东南到西北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从红土地到黄土地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每一步都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是创造历史的脚注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被国民党认定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流徙千里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四面受制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的红军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走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出了一条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把活路堵死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向死路求生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的新路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这是一条牺牲之路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一支队伍舍生忘死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抛洒热血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如果要念一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遍倒在湘江边的官兵的名字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我会从黄昏念到黎明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湘江战役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1#b4c4d815c?pid=df42a0d48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浴血奋战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个昼夜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战士马革裹尸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湘江血可漂橹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当地居民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三年不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食湘江鱼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十年不饮湘江水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激战独树镇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强渡乌江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浴血娄山关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飞夺泸定桥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鏖战腊子口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万水千山之路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也是万死千伤之路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一方面军从江西出发时的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86000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抵达陕北时只剩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6000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平均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公里就有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名红军战士倒下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人只有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人到达陕北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青山有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幸埋忠骨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这条血色之路上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至今仍有大量红军墓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红军碑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诉说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80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年前这支队伍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虽九死其犹未悔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的英勇与坚贞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这是一条转折之路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一个政党走向成熟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并涅槃蜕变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。1935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中共中央政治局在贵州遵义的一栋小楼里开了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撤换了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靠铅笔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1#b4c4d815c?pid=df42a0d48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指挥的战略家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’，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推选毛泽东同志担任领导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过去我们就是由先生把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着手学写字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而遵义会议之后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我们就懂得要自己想问题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从确立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马克思主义基本原理同中国具体实践相结合的基本路线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到逐步形成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以毛泽东同志为核心的党的第一代中央领导集体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一个创立刚刚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的政党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在这条路上完成了自己的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成人礼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这是一条锻造之路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一代新人朝气蓬勃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淬火成钢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长征队伍中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54%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的人都在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岁以下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4%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的人超过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长征塑造了一代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新人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这代新人在不到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年的时间内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就推翻了两千年来停滞不前的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伦理体系和政治制度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正如毛泽东所说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经过长征锤炼的同志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1#b4c4d815c?pid=df42a0d48&amp;color=0,0,0&amp;vtp=1&amp;bbb=1&amp;hb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个可以当十个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十个可以当百个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”。1955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年授衔的十大元帅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1000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多位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将军中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，90%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以上参加过长征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那些经受过生死考验的幸存者们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增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长了胆识与才干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成长为革命的中坚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红军不怕远征难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万水千山只等闲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多少人千难万险中跋涉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多少人枪林弹雨中战斗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多少人壮怀激烈中牺牲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多少人上下求索中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坚定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旗帜指引理想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鲜血铸就丰碑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让长征成为萦绕于世界东方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红飘带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2800" dirty="0"/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任仲平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《铸就我们民族的精神航道——写在长征胜利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80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周年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2#b4c4d815c?pid=df42a0d48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毛主席接着说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从瑞金算起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十二个月零二天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共三百六十七天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战斗不超过三十五天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休息不超过六十五天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行军约二百六十七天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如果夜行军也计算在内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就不止二百六十七天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他扳着手指说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我们走过了闽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共十一个省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根据一军团的统计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最多的走了二万五千里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这确实是一次远征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次名副其实的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前所未有的长征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长征万岁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会场里霎时升起欢呼声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5_2#b4c4d815c?pid=df42a0d48&amp;color=0,0,0&amp;vtp=1&amp;bt=1&amp;bbb=1&amp;hb=1"/>
          <p:cNvSpPr/>
          <p:nvPr/>
        </p:nvSpPr>
        <p:spPr>
          <a:xfrm>
            <a:off x="612648" y="468000"/>
            <a:ext cx="10963656" cy="5867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二万五千里长征万岁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口号声此起彼伏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毛主席打断口号声继续说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二万五千里中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红军占领了几十个中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小城镇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筹款数百万元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扩红数千人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建立了数百个县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区的苏维埃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政府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我们走遍了五岭山脉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苗山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雷公山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娄山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云雾山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大凉山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六盘山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渡过了于都河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信丰河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潇水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湘江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清水江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乌江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赤水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北盘江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金沙江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大渡河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白龙江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渭水河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经过了苗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藏等兄弟民族地区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我们完成的空前伟大的远征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是历史上从来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没有过的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毛主席说到这里略略停顿了一下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然后又接着说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长征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是历史纪录上的第一次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长征是宣言书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长征是宣传队</a:t>
            </a:r>
            <a:r>
              <a:rPr lang="en-US" altLang="zh-CN" sz="2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长征是播种</a:t>
            </a:r>
            <a:endParaRPr lang="en-US" altLang="zh-CN" sz="2800" b="0" i="0" u="sng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8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dirty="0"/>
          </a:p>
          <a:p>
            <a:pPr algn="r" latinLnBrk="1">
              <a:lnSpc>
                <a:spcPts val="42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摘自杨成武《长征胜利万岁》）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6_1#d915854ed?pid=b4c4d815c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下列对材料相关内容的理解和分析，正确的一项是（3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17_1#d915854ed.bracket?pid=b4c4d815c&amp;color=0,0,0&amp;vpa=4&amp;vtp=1"/>
          <p:cNvSpPr/>
          <p:nvPr/>
        </p:nvSpPr>
        <p:spPr>
          <a:xfrm>
            <a:off x="102241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4" name="QC_4_BD.16_2#d915854ed.choices?pid=b4c4d815c&amp;color=0,0,0&amp;vtp=1&amp;bbb=1&amp;hb=1"/>
          <p:cNvSpPr/>
          <p:nvPr/>
        </p:nvSpPr>
        <p:spPr>
          <a:xfrm>
            <a:off x="612648" y="1084591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面对生死存亡的危机，怀揣着改造中国的信念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中央红军不得不进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行战略转移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长征路上红军爬雪山、渡大江、过草地，每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天就要遭遇一次激烈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的战斗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正是因为红军浴血奋战，长征才成为萦绕于世界东方的“红飘带”。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两则材料都体现了长征途中中国共产党是如何迎来转折，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涅槃蜕变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完成自己的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“成人礼”的。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f47a638e?pid=7d08bb024&amp;color=0,173,163&amp;vtp=1&amp;bt=1&amp;bbb=1"/>
          <p:cNvSpPr/>
          <p:nvPr/>
        </p:nvSpPr>
        <p:spPr>
          <a:xfrm>
            <a:off x="612648" y="466344"/>
            <a:ext cx="10963656" cy="72663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基础达标练</a:t>
            </a:r>
            <a:endParaRPr lang="en-US" altLang="zh-CN" sz="3200" dirty="0"/>
          </a:p>
        </p:txBody>
      </p:sp>
      <p:sp>
        <p:nvSpPr>
          <p:cNvPr id="3" name="QM_3_BD.1_1#df20b482e?pid=7f47a638e&amp;color=0,0,0&amp;vtp=1&amp;bbb=1&amp;hb=1"/>
          <p:cNvSpPr/>
          <p:nvPr/>
        </p:nvSpPr>
        <p:spPr>
          <a:xfrm>
            <a:off x="612648" y="116664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今天在这里开干部会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同志们格外兴奋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毛主席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周副主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张闻天总书记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以及其他许许多多的领导同志和大家一起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渡过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征战万里的艰难岁月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党的领导人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为了中国人民的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解放事业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为了党的事业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为了红军的胜利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不知疲倦地操劳着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都销瘦了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花去了多少心血啊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你们在这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的斗争中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把我们从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一个胜利引向一个新的胜利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是多么不易啊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要说辛苦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你们最辛苦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想到这里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我的心情和同志们一样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十分激动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8_1#d915854ed?pid=b4c4d815c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B项，“每3天”理解错误，由材料一“平均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天就遭遇一次激烈的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战斗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”可知，不是“每3天”，而是“平均3天”。C项，“正是因为</a:t>
            </a:r>
            <a:r>
              <a:rPr lang="en-US" altLang="zh-CN" sz="2800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才成为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”表述过于绝对，长征成为萦绕于世界东方的“红飘带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有很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多原因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，红军的浴血奋战只是其中的一个原因。D项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两则材料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”错误，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只有材料一提到了长征途中中国共产党是如何迎来转折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涅槃蜕变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，完成自己的“成人礼”的，材料二未提到。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9_1#4a5adb1e8?pid=b4c4d815c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根据材料内容，下列说法不正确的一项是（3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20_1#4a5adb1e8.bracket?pid=b4c4d815c&amp;color=0,0,0&amp;vpa=5&amp;vtp=1"/>
          <p:cNvSpPr/>
          <p:nvPr/>
        </p:nvSpPr>
        <p:spPr>
          <a:xfrm>
            <a:off x="8801767" y="466344"/>
            <a:ext cx="515938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19_2#4a5adb1e8.choices?pid=b4c4d815c&amp;color=0,0,0&amp;vtp=1&amp;bbb=1"/>
          <p:cNvSpPr/>
          <p:nvPr/>
        </p:nvSpPr>
        <p:spPr>
          <a:xfrm>
            <a:off x="612648" y="1084591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中央红军冒着未知的风险开始长征，既有外部原因，又有内部原因。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pc="-5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通过长征，红军不仅冲破了国民党的封锁，还建立了抗日的前进阵地。</a:t>
            </a:r>
            <a:endParaRPr lang="en-US" altLang="zh-CN" sz="2800" spc="-5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红军战士经过长征的锤炼，淬火成钢，成长为中国革命的中流砥柱。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在长征中，中国共产党在少数民族地区扩红数千人，筹款数百万元。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1_1#4a5adb1e8?pid=b4c4d815c&amp;color=0,0,0&amp;vtp=1&amp;bt=1&amp;bbb=1&amp;hb=1"/>
          <p:cNvSpPr/>
          <p:nvPr/>
        </p:nvSpPr>
        <p:spPr>
          <a:xfrm>
            <a:off x="612648" y="468000"/>
            <a:ext cx="10963656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D项，“在少数民族地区扩红数千人，筹款数百万元”错误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扩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红数千人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，筹款数百万元”是整个长征的战果，不单是在少数民族地区。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2_1#9c01514e6?pid=b4c4d815c&amp;color=0,0,0&amp;vtp=1&amp;bt=1&amp;bbb=1"/>
          <p:cNvSpPr/>
          <p:nvPr/>
        </p:nvSpPr>
        <p:spPr>
          <a:xfrm>
            <a:off x="612648" y="46634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下列选项中，不属于长征精神的一项是（3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23_1#9c01514e6.bracket?pid=b4c4d815c&amp;color=0,0,0&amp;vpa=6&amp;vtp=1"/>
          <p:cNvSpPr/>
          <p:nvPr/>
        </p:nvSpPr>
        <p:spPr>
          <a:xfrm>
            <a:off x="8458867" y="466344"/>
            <a:ext cx="495300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/>
          </a:p>
        </p:txBody>
      </p:sp>
      <p:sp>
        <p:nvSpPr>
          <p:cNvPr id="4" name="QC_4_BD.22_2#9c01514e6.choices?pid=b4c4d815c&amp;color=0,0,0&amp;vtp=1&amp;bbb=1&amp;hb=1"/>
          <p:cNvSpPr/>
          <p:nvPr/>
        </p:nvSpPr>
        <p:spPr>
          <a:xfrm>
            <a:off x="612648" y="1084591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飞夺泸定桥时，红军冒着枪弹与敌人搏斗，最终取得了胜利。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红军在前四次反“围剿”中获胜，除战略运用成功外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民众的支持是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不可或缺的一环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过草地时，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一位普通的红军战士谢益先把自己的干粮给了陌生母子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自己却因饥饿而死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一位炊事班班长牢记指导员的嘱托，在过草地时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想尽办法煮野菜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汤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，尽心照顾三个生病的小战士，不惜牺牲自己。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4_1#9c01514e6?pid=b4c4d815c&amp;color=0,0,0&amp;vtp=1&amp;bt=1&amp;bbb=1&amp;hb=1"/>
          <p:cNvSpPr/>
          <p:nvPr/>
        </p:nvSpPr>
        <p:spPr>
          <a:xfrm>
            <a:off x="612648" y="468000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A项，描述了飞夺泸定桥的情景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体现了红军战士在极端困难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的条件下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，不畏艰险、英勇战斗的精神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这是长征精神的重要体现之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。B项，前四次反“围剿”时，还没有开始长征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所以无法体现长征精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。C项，描述了红军战士在过草地时，无私奉献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舍己为人的高尚品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，这也是长征精神的重要体现之一。D项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描述了红军炊事班班长在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过草地时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，不顾个人安危，尽心尽力照顾生病的小战士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展现了红军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战士之间的深厚情谊和牺牲精神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，同样属于长征精神的一部分。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0_1#826c6cff2?sp=1&amp;pid=b4c4d815c&amp;color=0,0,0&amp;vtp=1&amp;bt=1&amp;bbb=1&amp;hb=1&amp;hltap=1"/>
          <p:cNvSpPr/>
          <p:nvPr/>
        </p:nvSpPr>
        <p:spPr>
          <a:xfrm>
            <a:off x="612648" y="468000"/>
            <a:ext cx="10963656" cy="508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请结合材料二分析画线句子的含意。（6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32_1#826c6cff2?pid=b4c4d815c&amp;color=0,0,0&amp;vtp=1&amp;bbb=1"/>
          <p:cNvSpPr/>
          <p:nvPr/>
        </p:nvSpPr>
        <p:spPr>
          <a:xfrm>
            <a:off x="612648" y="5578554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结合材料，分别从宣言书、宣传队、播种机三方面展开即可。</a:t>
            </a:r>
            <a:endParaRPr lang="en-US" altLang="zh-CN" sz="2800" dirty="0"/>
          </a:p>
        </p:txBody>
      </p:sp>
      <p:sp>
        <p:nvSpPr>
          <p:cNvPr id="4" name="QB_4_AN.31_1#826c6cff2?sp=1&amp;pid=b4c4d815c&amp;color=0,0,0&amp;vtp=1&amp;bt=1&amp;bbb=1&amp;hb=1&amp;hla=1"/>
          <p:cNvSpPr/>
          <p:nvPr/>
        </p:nvSpPr>
        <p:spPr>
          <a:xfrm>
            <a:off x="612648" y="1086871"/>
            <a:ext cx="10963656" cy="444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宣言书是宣告某种立场态度的。长征时间之长、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范围之广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跨度之大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，宣告了敌人企图“剿灭”红军计划的破产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是红军胜利的宣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。②宣传队是宣传某种主张、主义的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长征途经的各个省的人民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都知道了红军的存在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。红军常打胜仗，占领了几十个中小城镇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又扩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红数千人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，用实际行动宣传革命。③播种机是播撒种子的。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长征路上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红军建立了数百个县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、区的苏维埃政府，就是在播撒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在传播革命的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0_1#da447e07e?sp=1&amp;pid=b4c4d815c&amp;color=0,0,0&amp;vtp=1&amp;bt=1&amp;bbb=1&amp;hb=1&amp;hltap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长征给予我们怎样的启示？请结合材料一简要分析。（6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1_1#da447e07e?sp=1&amp;pid=b4c4d815c&amp;color=0,0,0&amp;vtp=1&amp;bt=1&amp;bbb=1&amp;hb=1&amp;hla=1"/>
          <p:cNvSpPr/>
          <p:nvPr/>
        </p:nvSpPr>
        <p:spPr>
          <a:xfrm>
            <a:off x="612648" y="1091127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抱持坚定的信念。在长征途中，红军面对无数艰难险阻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正是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坚定的信念支撑着他们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。如湘江战役中红军浴血奋战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即使面临巨大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的牺牲也不停止前进的脚步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。②把握正确的道路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中国共产党开启了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马克思主义同中国具体实践相结合的道路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牢牢把握了中国革命的命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，推翻了两千年来停滞不前的伦理体系和政治制度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建立了人民当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家作主的新中国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。③发扬伟大的民族精神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长征中所展现出的坚忍不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拔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、不怕牺牲等精神筑起了中华民族的精神丰碑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激励着一代又一代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中国人在不同的历史时期不断创造新的辉煌篇章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8_1#da447e07e?pid=b4c4d815c&amp;color=0,0,0&amp;vtp=1&amp;bt=1&amp;bbb=1&amp;hb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①材料一提到红军怀揣着改造中国的信念开始长征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在长征途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，面对无数艰难险阻，正是这一信念支撑着他们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如湘江战役中红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军浴血奋战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，“虽九死其犹未悔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即使面临巨大的牺牲也不停止前进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的脚步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。②由材料一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从确立马克思主义基本原理同中国具体实践相结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合的基本路线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到逐步形成以毛泽东同志为核心的党的第一代中央领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导集体</a:t>
            </a:r>
            <a:r>
              <a:rPr lang="en-US" altLang="zh-CN" sz="2800" b="0" i="0" dirty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”可知，中国共产党在长征中找到了正确的道路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牢牢把握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了中国革命的命运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。长征后，中国共产党经过不到20年的时间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推翻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了旧的伦理体系和政治制度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建立了人民当家作主的中华人民共和国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28_1#da447e07e?pid=b4c4d815c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长征中所展现出的坚忍不拔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不怕牺牲等精神筑起了中华民族的精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神丰碑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。材料一提到，“青山有幸埋忠骨”，大量红军墓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红军碑诉说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着红军的英勇与坚贞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伟大的民族精神是国家和民族发展的强大动力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无论是面对自然灾害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、经济困难还是社会挑战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发扬伟大的民族精神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都能够汇聚起强大的力量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激励一代又一代中国人在不同历史时期不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断创造新的辉煌篇章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_1#e0aa37302?pid=df20b482e&amp;color=0,0,0&amp;vtp=1&amp;bt=1&amp;bbb=1&amp;hb=1"/>
          <p:cNvSpPr/>
          <p:nvPr/>
        </p:nvSpPr>
        <p:spPr>
          <a:xfrm>
            <a:off x="612648" y="468000"/>
            <a:ext cx="10963656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下列各句中的破折号，与文中“你们——党的领导人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中的破折号作用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相同的一项是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）(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sz="2800" dirty="0"/>
          </a:p>
        </p:txBody>
      </p:sp>
      <p:sp>
        <p:nvSpPr>
          <p:cNvPr id="3" name="QC_4_AN.3_1#e0aa37302.bracket?pid=df20b482e&amp;color=0,0,0&amp;vpa=1&amp;vtp=1"/>
          <p:cNvSpPr/>
          <p:nvPr/>
        </p:nvSpPr>
        <p:spPr>
          <a:xfrm>
            <a:off x="4267866" y="1030864"/>
            <a:ext cx="51593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4_BD.2_2#e0aa37302.choices?pid=df20b482e&amp;color=0,0,0&amp;vtp=1&amp;bbb=1&amp;hb=1"/>
          <p:cNvSpPr/>
          <p:nvPr/>
        </p:nvSpPr>
        <p:spPr>
          <a:xfrm>
            <a:off x="612648" y="1641554"/>
            <a:ext cx="10963656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“是我的——”她气汹汹地嚷了半句，就扭过脸去。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当我们进去的时候，便发现他在安乐椅上安静地睡着了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但已经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永远地睡着了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一位小姐，或者一个姑娘，却骑自行车——这太可怕了！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（他）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采集到了被认为是世界上生长在海拔最高处的种子植物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鼠曲雪兔子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QC_4_AS.4_1#e0aa37302?pid=df20b482e&amp;color=0,0,0&amp;vtp=1&amp;bbb=1&amp;hb=1"/>
          <p:cNvSpPr/>
          <p:nvPr/>
        </p:nvSpPr>
        <p:spPr>
          <a:xfrm>
            <a:off x="612648" y="5032454"/>
            <a:ext cx="10963656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文中句子和D项中破折号所起作用都是解释说明。A项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标示说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话中断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，话没说完；B项，标示转折；C项，标示总结上文。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_1#4953f3f51?sp=1&amp;pid=df20b482e&amp;color=0,0,0&amp;vtp=1&amp;bt=1&amp;bbb=1"/>
          <p:cNvSpPr/>
          <p:nvPr/>
        </p:nvSpPr>
        <p:spPr>
          <a:xfrm>
            <a:off x="612648" y="468000"/>
            <a:ext cx="10963656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请在文中横线处填入恰当的成语。（3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5_2#4953f3f51?sp=1&amp;pid=df20b482e&amp;color=0,0,0&amp;vtp=1&amp;bbb=1"/>
          <p:cNvSpPr/>
          <p:nvPr/>
        </p:nvSpPr>
        <p:spPr>
          <a:xfrm>
            <a:off x="612648" y="1075833"/>
            <a:ext cx="10963656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</a:t>
            </a:r>
            <a:endParaRPr lang="en-US" altLang="zh-CN" sz="2800" dirty="0"/>
          </a:p>
        </p:txBody>
      </p:sp>
      <p:sp>
        <p:nvSpPr>
          <p:cNvPr id="4" name="QB_4_AN.6_1#4953f3f51.blank?pid=df20b482e&amp;color=0,0,0&amp;vpa=2&amp;vtp=1&amp;bbb=1"/>
          <p:cNvSpPr/>
          <p:nvPr/>
        </p:nvSpPr>
        <p:spPr>
          <a:xfrm>
            <a:off x="1499267" y="1037733"/>
            <a:ext cx="9726613" cy="609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（示例）①长途跋涉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②艰苦卓绝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③运筹帷幄（每处1分）</a:t>
            </a:r>
            <a:endParaRPr lang="en-US" altLang="zh-CN" sz="2800" dirty="0"/>
          </a:p>
        </p:txBody>
      </p:sp>
      <p:sp>
        <p:nvSpPr>
          <p:cNvPr id="5" name="QB_4_AS.7_1#4953f3f51?pid=df20b482e&amp;color=0,0,0&amp;vtp=1&amp;bbb=1&amp;hb=1"/>
          <p:cNvSpPr/>
          <p:nvPr/>
        </p:nvSpPr>
        <p:spPr>
          <a:xfrm>
            <a:off x="612648" y="1678512"/>
            <a:ext cx="10963656" cy="444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第①处，所填成语既修饰“艰难岁月”，又和“征战万里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意思接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，可填“长途跋涉”。长途跋涉：路途遥远，翻山涉水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形容行路艰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辛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。第②处，所填成语能修饰“斗争”，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还要符合上文处境艰难的情况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“艰苦卓绝”。艰苦卓绝：形容斗争十分艰苦，超出寻常。第③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处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所填成语既是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“把我们从一个胜利引向一个新的胜利”的原因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也是做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法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，应是方法策略得当，在填写成语时还要注意成语的褒贬色彩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填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“运筹帷幄”。运筹帷幄：在后方决定作战策略，泛指筹划决策。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8_1#9d9e9e22d?sp=1&amp;pid=df20b482e&amp;color=0,0,0&amp;vtp=1&amp;bt=1&amp;bbb=1"/>
          <p:cNvSpPr/>
          <p:nvPr/>
        </p:nvSpPr>
        <p:spPr>
          <a:xfrm>
            <a:off x="612648" y="468000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文中有两处错别字，请找出并加以改正。（4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B_4_BD.8_2#9d9e9e22d?sp=1&amp;pid=df20b482e&amp;color=0,0,0&amp;vtp=1&amp;bbb=1"/>
          <p:cNvSpPr/>
          <p:nvPr/>
        </p:nvSpPr>
        <p:spPr>
          <a:xfrm>
            <a:off x="612648" y="1085231"/>
            <a:ext cx="10963656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</a:t>
            </a:r>
            <a:endParaRPr lang="en-US" altLang="zh-CN" sz="2800" dirty="0"/>
          </a:p>
        </p:txBody>
      </p:sp>
      <p:sp>
        <p:nvSpPr>
          <p:cNvPr id="4" name="QB_4_AN.9_1#9d9e9e22d.blank?pid=df20b482e&amp;color=0,0,0&amp;vpa=3&amp;vtp=1&amp;bbb=1"/>
          <p:cNvSpPr/>
          <p:nvPr/>
        </p:nvSpPr>
        <p:spPr>
          <a:xfrm>
            <a:off x="1499267" y="1047131"/>
            <a:ext cx="79311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①“渡”改为“度”；②“销”改为“消”。（每处2分）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0_1#a124460b6?pid=7f47a638e&amp;color=0,0,0&amp;vtp=1&amp;bt=1&amp;bbb=1&amp;hb=1"/>
          <p:cNvSpPr/>
          <p:nvPr/>
        </p:nvSpPr>
        <p:spPr>
          <a:xfrm>
            <a:off x="612648" y="46634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阅读下面的文字，完成题目。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有了浸润和充盈着情与爱的军民鱼水情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十送红军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又怎么舍得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送完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红旗飘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军号响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子弟兵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别故乡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男女老少来相送</a:t>
            </a:r>
            <a:r>
              <a:rPr lang="en-US" altLang="zh-CN" sz="2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热泪沾</a:t>
            </a:r>
            <a:endParaRPr lang="en-US" altLang="zh-CN" sz="2800" b="0" i="0" u="wavy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u="wavy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衣叙情长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对这些望眼欲穿的人们来说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红军是亲人组成的队伍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们革命的目的就是为饥寒交迫的穷苦人争取自由幸福的生活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就是胜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利之后回家过日子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多么朴素平实的愿望啊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平凡之中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表露着参加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革命的初心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诠释着中国革命的真谛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长征的伟大正在这里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长征的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温柔也正在这里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千军万马江畔站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十万百姓泪汪汪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紧紧拉住亲人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10_1#a124460b6?pid=7f47a638e&amp;color=0,0,0&amp;vtp=1&amp;bt=1&amp;bbb=1&amp;hb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革命胜利早还乡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每个字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每个音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都诉说着对亲人无尽的牵挂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和嘱咐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都饱含着对故乡和土地的眷恋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都跳动着对胜利回家的渴望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一曲曲缠缠绵绵唱不完的红歌小调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诉说着一段段湮没在历史尘埃中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的往事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红军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就是一支在硝烟弥漫中带着情与爱前行的队伍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而漫漫长征路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就是革命战士用鲜血和生命铺筑的对人民和国家的大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爱之道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0_1#0a2d04dc4?pid=a124460b6&amp;color=0,0,0&amp;vtp=1&amp;bt=1&amp;bbb=1&amp;hb=1&amp;hltap=1"/>
          <p:cNvSpPr/>
          <p:nvPr/>
        </p:nvSpPr>
        <p:spPr>
          <a:xfrm>
            <a:off x="612648" y="468000"/>
            <a:ext cx="10963656" cy="317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文中画波浪线的句子可以改写成“男女老少都从家里出来相送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跟红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军话别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，有说不完的情深意长，热泪沾湿了衣襟”。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二者意思基本相同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为什么原文表达效果更好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S.32_1#0a2d04dc4?pid=a124460b6&amp;color=0,0,0&amp;vtp=1&amp;bbb=1&amp;hb=1"/>
          <p:cNvSpPr/>
          <p:nvPr/>
        </p:nvSpPr>
        <p:spPr>
          <a:xfrm>
            <a:off x="612648" y="3686254"/>
            <a:ext cx="10963656" cy="2540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从句式上看，原句“男女老少来相送，热泪沾衣叙情长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上下两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句字数相同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，句式整齐，富有节奏感，与上文“红旗飘，军号响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子弟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，别故乡”整齐的句式协调一致。从韵律上看，画线句中的“长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与上</a:t>
            </a:r>
            <a:endParaRPr lang="en-US" altLang="zh-CN" sz="2800" b="0" i="0" smtClean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“响”“乡”押韵，读起来朗朗上口，充满诗意，情感表达更饱满。</a:t>
            </a:r>
            <a:endParaRPr lang="en-US" altLang="zh-CN" sz="2800" dirty="0"/>
          </a:p>
        </p:txBody>
      </p:sp>
      <p:sp>
        <p:nvSpPr>
          <p:cNvPr id="4" name="QB_4_AN.31_1#0a2d04dc4?pid=a124460b6&amp;color=0,0,0&amp;vtp=1&amp;bt=1&amp;bbb=1&amp;hb=1&amp;hla=1"/>
          <p:cNvSpPr/>
          <p:nvPr/>
        </p:nvSpPr>
        <p:spPr>
          <a:xfrm>
            <a:off x="612648" y="1705742"/>
            <a:ext cx="10963656" cy="190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0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      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原文句式较为整齐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富有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节奏感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，与上文语言风格协调一致。②原文的“长”与上文的“响”“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乡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合辙押韵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，充满诗意，情感表达更饱满。（每点2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0_1#aa612ec4e?sp=1&amp;pid=a124460b6&amp;color=0,0,0&amp;vtp=1&amp;bt=1&amp;bbb=1&amp;hb=1&amp;hltap=1"/>
          <p:cNvSpPr/>
          <p:nvPr/>
        </p:nvSpPr>
        <p:spPr>
          <a:xfrm>
            <a:off x="612648" y="468000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“千军万马江畔站，十万百姓泪汪汪”表现了军民鱼水情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请你将这句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话扩写为一个送别场面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，不少于150个字。（4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4_AN.31_1#aa612ec4e?sp=1&amp;pid=a124460b6&amp;color=0,0,0&amp;vtp=1&amp;bt=1&amp;bbb=1&amp;hb=1&amp;hla=1"/>
          <p:cNvSpPr/>
          <p:nvPr/>
        </p:nvSpPr>
        <p:spPr>
          <a:xfrm>
            <a:off x="612648" y="1726951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江畔之上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，千军万马肃然矗立，战旗猎猎作响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在萧瑟的秋风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中更显悲壮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。铁蹄踏地，尘土飞扬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却掩盖不住战士们眼中的坚定与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决绝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。对岸，十万百姓密密匝匝，老弱妇孺皆在其中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他们的目光穿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越重重阻碍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，与江畔的战士们遥遥相对。泪水在眼眶中打转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最终化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作断了线的珠子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，沿着沧桑的脸庞滑落。哭声、喊声交织在一起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哀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婉动人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。这场面，既是对战士们英勇无畏的歌颂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也是百姓们深深离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愁的写照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。（描写场面2分，语言1分，字数符合要求1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7396</Words>
  <Application>WPS 演示</Application>
  <PresentationFormat>宽屏</PresentationFormat>
  <Paragraphs>297</Paragraphs>
  <Slides>28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0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5</cp:revision>
  <dcterms:created xsi:type="dcterms:W3CDTF">2025-03-28T12:48:00Z</dcterms:created>
  <dcterms:modified xsi:type="dcterms:W3CDTF">2025-09-03T10:56:42Z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8B55689880EC4223985DB82E629A0783_12</vt:lpwstr>
  </property>
  <property fmtid="{D5CDD505-2E9C-101B-9397-08002B2CF9AE}" pid="3" name="KSOProductBuildVer">
    <vt:lpwstr>2052-12.1.0.22529</vt:lpwstr>
  </property>
</Properties>
</file>